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009CC0-F6B5-4597-9A2F-C68AEE4E6325}" type="datetimeFigureOut">
              <a:rPr lang="en-US" smtClean="0"/>
              <a:t>1/5/2014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068FAFF-EC0E-48CD-BC04-97E07DFFC2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09CC0-F6B5-4597-9A2F-C68AEE4E6325}"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8FAFF-EC0E-48CD-BC04-97E07DFFC2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09CC0-F6B5-4597-9A2F-C68AEE4E6325}"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8FAFF-EC0E-48CD-BC04-97E07DFFC2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009CC0-F6B5-4597-9A2F-C68AEE4E6325}"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8FAFF-EC0E-48CD-BC04-97E07DFFC2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009CC0-F6B5-4597-9A2F-C68AEE4E6325}"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8FAFF-EC0E-48CD-BC04-97E07DFFC2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009CC0-F6B5-4597-9A2F-C68AEE4E6325}"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8FAFF-EC0E-48CD-BC04-97E07DFFC2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009CC0-F6B5-4597-9A2F-C68AEE4E6325}" type="datetimeFigureOut">
              <a:rPr lang="en-US" smtClean="0"/>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68FAFF-EC0E-48CD-BC04-97E07DFFC2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009CC0-F6B5-4597-9A2F-C68AEE4E6325}" type="datetimeFigureOut">
              <a:rPr lang="en-US" smtClean="0"/>
              <a:t>1/5/2014</a:t>
            </a:fld>
            <a:endParaRPr lang="en-US"/>
          </a:p>
        </p:txBody>
      </p:sp>
      <p:sp>
        <p:nvSpPr>
          <p:cNvPr id="8" name="Slide Number Placeholder 7"/>
          <p:cNvSpPr>
            <a:spLocks noGrp="1"/>
          </p:cNvSpPr>
          <p:nvPr>
            <p:ph type="sldNum" sz="quarter" idx="11"/>
          </p:nvPr>
        </p:nvSpPr>
        <p:spPr/>
        <p:txBody>
          <a:bodyPr/>
          <a:lstStyle/>
          <a:p>
            <a:fld id="{7068FAFF-EC0E-48CD-BC04-97E07DFFC2A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09CC0-F6B5-4597-9A2F-C68AEE4E6325}" type="datetimeFigureOut">
              <a:rPr lang="en-US" smtClean="0"/>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68FAFF-EC0E-48CD-BC04-97E07DFFC2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009CC0-F6B5-4597-9A2F-C68AEE4E6325}"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068FAFF-EC0E-48CD-BC04-97E07DFFC2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F009CC0-F6B5-4597-9A2F-C68AEE4E6325}"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8FAFF-EC0E-48CD-BC04-97E07DFFC2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F009CC0-F6B5-4597-9A2F-C68AEE4E6325}" type="datetimeFigureOut">
              <a:rPr lang="en-US" smtClean="0"/>
              <a:t>1/5/2014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068FAFF-EC0E-48CD-BC04-97E07DFFC2A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ennyjuice.com/htmlversion/whoispj.htm" TargetMode="External"/><Relationship Id="rId7" Type="http://schemas.openxmlformats.org/officeDocument/2006/relationships/image" Target="../media/image4.png"/><Relationship Id="rId2" Type="http://schemas.openxmlformats.org/officeDocument/2006/relationships/hyperlink" Target="http://www.lingscars.com/" TargetMode="Externa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hyperlink" Target="http://www.mcdonalds.com/us/en/home.html" TargetMode="External"/><Relationship Id="rId4" Type="http://schemas.openxmlformats.org/officeDocument/2006/relationships/hyperlink" Target="http://www.valleyisleaquatic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ome.web.cern.ch/topics/birth-web"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1143000"/>
            <a:ext cx="4879848" cy="1752600"/>
          </a:xfrm>
        </p:spPr>
        <p:txBody>
          <a:bodyPr>
            <a:noAutofit/>
          </a:bodyPr>
          <a:lstStyle/>
          <a:p>
            <a:pPr algn="ctr"/>
            <a:r>
              <a:rPr lang="en-US" sz="4400" b="0" dirty="0" smtClean="0">
                <a:latin typeface="Hobo Std" pitchFamily="34" charset="0"/>
              </a:rPr>
              <a:t>Developing a Basic Web Page</a:t>
            </a:r>
            <a:endParaRPr lang="en-US" sz="4400" b="0" dirty="0">
              <a:latin typeface="Hobo Std" pitchFamily="34" charset="0"/>
            </a:endParaRPr>
          </a:p>
        </p:txBody>
      </p:sp>
      <p:sp>
        <p:nvSpPr>
          <p:cNvPr id="3" name="Subtitle 2"/>
          <p:cNvSpPr>
            <a:spLocks noGrp="1"/>
          </p:cNvSpPr>
          <p:nvPr>
            <p:ph type="subTitle" idx="1"/>
          </p:nvPr>
        </p:nvSpPr>
        <p:spPr>
          <a:xfrm>
            <a:off x="5410200" y="2362200"/>
            <a:ext cx="2133600" cy="621927"/>
          </a:xfrm>
        </p:spPr>
        <p:txBody>
          <a:bodyPr/>
          <a:lstStyle/>
          <a:p>
            <a:r>
              <a:rPr lang="en-US" dirty="0" smtClean="0">
                <a:latin typeface="Eras Bold ITC" panose="020B0907030504020204" pitchFamily="34" charset="0"/>
              </a:rPr>
              <a:t>Intro to HTML</a:t>
            </a:r>
            <a:endParaRPr lang="en-US" dirty="0">
              <a:latin typeface="Eras Bold ITC" panose="020B0907030504020204" pitchFamily="34" charset="0"/>
            </a:endParaRPr>
          </a:p>
        </p:txBody>
      </p:sp>
    </p:spTree>
    <p:extLst>
      <p:ext uri="{BB962C8B-B14F-4D97-AF65-F5344CB8AC3E}">
        <p14:creationId xmlns:p14="http://schemas.microsoft.com/office/powerpoint/2010/main" val="2952760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FACTS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HTML files consist of plain text and codes that determine how it will be formatted. </a:t>
            </a:r>
          </a:p>
          <a:p>
            <a:r>
              <a:rPr lang="en-US" dirty="0"/>
              <a:t>HTML files must end with the extension .</a:t>
            </a:r>
            <a:r>
              <a:rPr lang="en-US" dirty="0" err="1"/>
              <a:t>htm</a:t>
            </a:r>
            <a:r>
              <a:rPr lang="en-US" dirty="0"/>
              <a:t> or .html.</a:t>
            </a:r>
          </a:p>
          <a:p>
            <a:r>
              <a:rPr lang="en-US" dirty="0"/>
              <a:t>The codes in HTML files are not case sensitive. The code &lt;TITLE&gt; means the same as &lt;title&gt; </a:t>
            </a:r>
          </a:p>
          <a:p>
            <a:r>
              <a:rPr lang="en-US" dirty="0"/>
              <a:t>Do not put a spaces in file names. </a:t>
            </a:r>
            <a:endParaRPr lang="en-US" dirty="0" smtClean="0"/>
          </a:p>
          <a:p>
            <a:r>
              <a:rPr lang="en-US" dirty="0" smtClean="0"/>
              <a:t>File Management is extremely important when building web pages. </a:t>
            </a:r>
            <a:endParaRPr lang="en-US" dirty="0"/>
          </a:p>
        </p:txBody>
      </p:sp>
    </p:spTree>
    <p:extLst>
      <p:ext uri="{BB962C8B-B14F-4D97-AF65-F5344CB8AC3E}">
        <p14:creationId xmlns:p14="http://schemas.microsoft.com/office/powerpoint/2010/main" val="3019421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What makes a </a:t>
            </a:r>
            <a:r>
              <a:rPr lang="en-US" dirty="0" smtClean="0"/>
              <a:t>Website        or        ?</a:t>
            </a:r>
            <a:endParaRPr lang="en-US" dirty="0"/>
          </a:p>
        </p:txBody>
      </p:sp>
      <p:sp>
        <p:nvSpPr>
          <p:cNvPr id="4" name="Text Placeholder 3"/>
          <p:cNvSpPr>
            <a:spLocks noGrp="1"/>
          </p:cNvSpPr>
          <p:nvPr>
            <p:ph type="body" idx="1"/>
          </p:nvPr>
        </p:nvSpPr>
        <p:spPr>
          <a:xfrm>
            <a:off x="152400" y="1447800"/>
            <a:ext cx="4040188" cy="838200"/>
          </a:xfrm>
        </p:spPr>
        <p:txBody>
          <a:bodyPr>
            <a:noAutofit/>
          </a:bodyPr>
          <a:lstStyle/>
          <a:p>
            <a:r>
              <a:rPr lang="en-US" sz="2800" dirty="0" smtClean="0">
                <a:solidFill>
                  <a:srgbClr val="00B0F0"/>
                </a:solidFill>
              </a:rPr>
              <a:t>Bad Examples</a:t>
            </a:r>
            <a:endParaRPr lang="en-US" sz="2800" dirty="0">
              <a:solidFill>
                <a:srgbClr val="00B0F0"/>
              </a:solidFill>
            </a:endParaRPr>
          </a:p>
        </p:txBody>
      </p:sp>
      <p:sp>
        <p:nvSpPr>
          <p:cNvPr id="6" name="Text Placeholder 5"/>
          <p:cNvSpPr>
            <a:spLocks noGrp="1"/>
          </p:cNvSpPr>
          <p:nvPr>
            <p:ph type="body" sz="half" idx="3"/>
          </p:nvPr>
        </p:nvSpPr>
        <p:spPr>
          <a:xfrm>
            <a:off x="4191000" y="1447800"/>
            <a:ext cx="4041775" cy="838200"/>
          </a:xfrm>
        </p:spPr>
        <p:txBody>
          <a:bodyPr>
            <a:noAutofit/>
          </a:bodyPr>
          <a:lstStyle/>
          <a:p>
            <a:r>
              <a:rPr lang="en-US" sz="2800" dirty="0" smtClean="0">
                <a:solidFill>
                  <a:srgbClr val="00B0F0"/>
                </a:solidFill>
              </a:rPr>
              <a:t>Good Examples</a:t>
            </a:r>
            <a:endParaRPr lang="en-US" sz="2800" dirty="0">
              <a:solidFill>
                <a:srgbClr val="00B0F0"/>
              </a:solidFill>
            </a:endParaRPr>
          </a:p>
        </p:txBody>
      </p:sp>
      <p:sp>
        <p:nvSpPr>
          <p:cNvPr id="3" name="Content Placeholder 2"/>
          <p:cNvSpPr>
            <a:spLocks noGrp="1"/>
          </p:cNvSpPr>
          <p:nvPr>
            <p:ph sz="quarter" idx="2"/>
          </p:nvPr>
        </p:nvSpPr>
        <p:spPr>
          <a:xfrm>
            <a:off x="228600" y="2133600"/>
            <a:ext cx="4040188" cy="3941763"/>
          </a:xfrm>
        </p:spPr>
        <p:txBody>
          <a:bodyPr/>
          <a:lstStyle/>
          <a:p>
            <a:r>
              <a:rPr lang="en-US" sz="2800" dirty="0" smtClean="0">
                <a:hlinkClick r:id="rId2"/>
              </a:rPr>
              <a:t>Lings Cars</a:t>
            </a:r>
            <a:endParaRPr lang="en-US" sz="2800" dirty="0" smtClean="0"/>
          </a:p>
          <a:p>
            <a:r>
              <a:rPr lang="en-US" sz="2800" dirty="0" smtClean="0">
                <a:hlinkClick r:id="rId3"/>
              </a:rPr>
              <a:t>Penny Juice</a:t>
            </a:r>
            <a:endParaRPr lang="en-US" sz="2800" dirty="0" smtClean="0"/>
          </a:p>
          <a:p>
            <a:r>
              <a:rPr lang="en-US" sz="2800" dirty="0" smtClean="0">
                <a:hlinkClick r:id="rId4"/>
              </a:rPr>
              <a:t>Valley Isle Aquatics</a:t>
            </a:r>
            <a:endParaRPr lang="en-US" sz="2800" dirty="0" smtClean="0"/>
          </a:p>
          <a:p>
            <a:pPr lvl="1"/>
            <a:endParaRPr lang="en-US" dirty="0"/>
          </a:p>
          <a:p>
            <a:pPr marL="170752" lvl="1" indent="0">
              <a:buNone/>
            </a:pPr>
            <a:endParaRPr lang="en-US" dirty="0" smtClean="0"/>
          </a:p>
        </p:txBody>
      </p:sp>
      <p:sp>
        <p:nvSpPr>
          <p:cNvPr id="5" name="Content Placeholder 4"/>
          <p:cNvSpPr>
            <a:spLocks noGrp="1"/>
          </p:cNvSpPr>
          <p:nvPr>
            <p:ph sz="quarter" idx="4"/>
          </p:nvPr>
        </p:nvSpPr>
        <p:spPr>
          <a:xfrm>
            <a:off x="4191000" y="2057400"/>
            <a:ext cx="4676775" cy="4514088"/>
          </a:xfrm>
        </p:spPr>
        <p:txBody>
          <a:bodyPr>
            <a:normAutofit fontScale="85000" lnSpcReduction="10000"/>
          </a:bodyPr>
          <a:lstStyle/>
          <a:p>
            <a:r>
              <a:rPr lang="en-US" sz="2800" dirty="0" smtClean="0">
                <a:hlinkClick r:id="rId5"/>
              </a:rPr>
              <a:t> McDonalds</a:t>
            </a:r>
            <a:endParaRPr lang="en-US" sz="2800" dirty="0" smtClean="0"/>
          </a:p>
          <a:p>
            <a:r>
              <a:rPr lang="en-US" sz="2800" dirty="0" smtClean="0"/>
              <a:t>What other sites do you think would fall under the “good” or “great” web page category</a:t>
            </a:r>
            <a:r>
              <a:rPr lang="en-US" sz="2800" dirty="0" smtClean="0"/>
              <a:t>?</a:t>
            </a:r>
          </a:p>
          <a:p>
            <a:r>
              <a:rPr lang="en-US" sz="2800" dirty="0" smtClean="0"/>
              <a:t>Do some researching online and look for sites you feel are built on a solid foundation. Why?</a:t>
            </a:r>
            <a:endParaRPr lang="en-US" sz="2800" dirty="0"/>
          </a:p>
          <a:p>
            <a:r>
              <a:rPr lang="en-US" sz="2800" dirty="0" smtClean="0"/>
              <a:t>Visit the following link and complete the posted question. </a:t>
            </a:r>
          </a:p>
          <a:p>
            <a:r>
              <a:rPr lang="en-US" sz="2800" dirty="0" smtClean="0"/>
              <a:t>www.padlet.com/wall/bestwebpages</a:t>
            </a:r>
            <a:endParaRPr lang="en-US" sz="2800" dirty="0"/>
          </a:p>
        </p:txBody>
      </p:sp>
      <p:pic>
        <p:nvPicPr>
          <p:cNvPr id="1026" name="Picture 2" descr="C:\Users\meagann\AppData\Local\Microsoft\Windows\Temporary Internet Files\Content.IE5\8GZHQSKV\MC900441322[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8800" y="250723"/>
            <a:ext cx="8382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eagann\AppData\Local\Microsoft\Windows\Temporary Internet Files\Content.IE5\TILDAO3V\MC900441321[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25930" y="326923"/>
            <a:ext cx="7620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063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History of the World Wide Web</a:t>
            </a:r>
            <a:endParaRPr lang="en-US" sz="4400" dirty="0"/>
          </a:p>
        </p:txBody>
      </p:sp>
      <p:sp>
        <p:nvSpPr>
          <p:cNvPr id="3" name="Content Placeholder 2"/>
          <p:cNvSpPr>
            <a:spLocks noGrp="1"/>
          </p:cNvSpPr>
          <p:nvPr>
            <p:ph idx="1"/>
          </p:nvPr>
        </p:nvSpPr>
        <p:spPr>
          <a:xfrm>
            <a:off x="274320" y="1676400"/>
            <a:ext cx="8595360" cy="4953000"/>
          </a:xfrm>
        </p:spPr>
        <p:txBody>
          <a:bodyPr/>
          <a:lstStyle/>
          <a:p>
            <a:r>
              <a:rPr lang="en-US" sz="2800" dirty="0"/>
              <a:t>A </a:t>
            </a:r>
            <a:r>
              <a:rPr lang="en-US" sz="2800" b="1" u="sng" dirty="0"/>
              <a:t>network</a:t>
            </a:r>
            <a:r>
              <a:rPr lang="en-US" sz="2800" dirty="0"/>
              <a:t> is a structure linking computers together for the purpose of sharing information and </a:t>
            </a:r>
            <a:r>
              <a:rPr lang="en-US" sz="2800" dirty="0" smtClean="0"/>
              <a:t>services. </a:t>
            </a:r>
          </a:p>
          <a:p>
            <a:endParaRPr lang="en-US" sz="2800" dirty="0"/>
          </a:p>
          <a:p>
            <a:r>
              <a:rPr lang="en-US" sz="2800" dirty="0"/>
              <a:t>In its early days, the Internet was called ARPANET and consisted of two network nodes located at UCLA and Stanford, connected by a phone line </a:t>
            </a:r>
          </a:p>
          <a:p>
            <a:endParaRPr lang="en-US" sz="2800" dirty="0"/>
          </a:p>
          <a:p>
            <a:r>
              <a:rPr lang="en-US" sz="2800" dirty="0"/>
              <a:t>Early Internet tools… ?</a:t>
            </a:r>
            <a:endParaRPr lang="en-US" sz="2800" dirty="0" smtClean="0"/>
          </a:p>
          <a:p>
            <a:r>
              <a:rPr lang="en-US" sz="2800" dirty="0" smtClean="0"/>
              <a:t>Internet tools today… ?</a:t>
            </a:r>
            <a:endParaRPr lang="en-US" sz="2800" dirty="0"/>
          </a:p>
          <a:p>
            <a:endParaRPr lang="en-US" sz="2800" dirty="0"/>
          </a:p>
          <a:p>
            <a:endParaRPr lang="en-US" dirty="0"/>
          </a:p>
        </p:txBody>
      </p:sp>
    </p:spTree>
    <p:extLst>
      <p:ext uri="{BB962C8B-B14F-4D97-AF65-F5344CB8AC3E}">
        <p14:creationId xmlns:p14="http://schemas.microsoft.com/office/powerpoint/2010/main" val="168888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32"/>
            <a:ext cx="7467600" cy="1143000"/>
          </a:xfrm>
        </p:spPr>
        <p:txBody>
          <a:bodyPr>
            <a:normAutofit fontScale="90000"/>
          </a:bodyPr>
          <a:lstStyle/>
          <a:p>
            <a:pPr algn="ctr"/>
            <a:r>
              <a:rPr lang="en-US" dirty="0" smtClean="0"/>
              <a:t>History of the World Wide </a:t>
            </a:r>
            <a:r>
              <a:rPr lang="en-US" dirty="0" smtClean="0"/>
              <a:t>Web</a:t>
            </a:r>
            <a:endParaRPr lang="en-US" dirty="0"/>
          </a:p>
        </p:txBody>
      </p:sp>
      <p:sp>
        <p:nvSpPr>
          <p:cNvPr id="3" name="Content Placeholder 2"/>
          <p:cNvSpPr>
            <a:spLocks noGrp="1"/>
          </p:cNvSpPr>
          <p:nvPr>
            <p:ph idx="1"/>
          </p:nvPr>
        </p:nvSpPr>
        <p:spPr>
          <a:xfrm>
            <a:off x="304800" y="1143000"/>
            <a:ext cx="8595360" cy="5410200"/>
          </a:xfrm>
          <a:noFill/>
        </p:spPr>
        <p:txBody>
          <a:bodyPr>
            <a:normAutofit fontScale="92500" lnSpcReduction="20000"/>
          </a:bodyPr>
          <a:lstStyle/>
          <a:p>
            <a:r>
              <a:rPr lang="en-US" dirty="0" smtClean="0"/>
              <a:t>Timothy Berners-Lee and other researchers created the World Wide Web in 1989. </a:t>
            </a:r>
          </a:p>
          <a:p>
            <a:endParaRPr lang="en-US" dirty="0" smtClean="0"/>
          </a:p>
          <a:p>
            <a:r>
              <a:rPr lang="en-US" dirty="0" smtClean="0"/>
              <a:t>The </a:t>
            </a:r>
            <a:r>
              <a:rPr lang="en-US" dirty="0"/>
              <a:t>world wide </a:t>
            </a:r>
            <a:r>
              <a:rPr lang="en-US" dirty="0" smtClean="0"/>
              <a:t>web (WWW) </a:t>
            </a:r>
            <a:r>
              <a:rPr lang="en-US" dirty="0"/>
              <a:t>consists of billions of pages linked to each other that contain text, graphics, multimedia files, and other interactive software. Unlike other services available through the Internet, the world wide web provides a rich medium and helps brings all people together</a:t>
            </a:r>
            <a:r>
              <a:rPr lang="en-US" dirty="0" smtClean="0"/>
              <a:t>.</a:t>
            </a:r>
          </a:p>
          <a:p>
            <a:pPr marL="0" indent="0">
              <a:buNone/>
            </a:pPr>
            <a:endParaRPr lang="en-US" dirty="0"/>
          </a:p>
          <a:p>
            <a:r>
              <a:rPr lang="en-US" dirty="0" smtClean="0"/>
              <a:t>Timothy was also responsible for the following:</a:t>
            </a:r>
          </a:p>
          <a:p>
            <a:pPr lvl="1"/>
            <a:r>
              <a:rPr lang="en-US" dirty="0" smtClean="0"/>
              <a:t>Proposed Hypertext</a:t>
            </a:r>
          </a:p>
          <a:p>
            <a:pPr lvl="1"/>
            <a:r>
              <a:rPr lang="en-US" dirty="0" smtClean="0"/>
              <a:t>Created the 1</a:t>
            </a:r>
            <a:r>
              <a:rPr lang="en-US" baseline="30000" dirty="0" smtClean="0"/>
              <a:t>st</a:t>
            </a:r>
            <a:r>
              <a:rPr lang="en-US" dirty="0" smtClean="0"/>
              <a:t> Website</a:t>
            </a:r>
          </a:p>
          <a:p>
            <a:pPr lvl="1"/>
            <a:r>
              <a:rPr lang="en-US" dirty="0" smtClean="0"/>
              <a:t>Founded the World Wide Web Consortium</a:t>
            </a:r>
            <a:endParaRPr lang="en-US" dirty="0"/>
          </a:p>
        </p:txBody>
      </p:sp>
    </p:spTree>
    <p:extLst>
      <p:ext uri="{BB962C8B-B14F-4D97-AF65-F5344CB8AC3E}">
        <p14:creationId xmlns:p14="http://schemas.microsoft.com/office/powerpoint/2010/main" val="3657250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91550" cy="914399"/>
          </a:xfrm>
        </p:spPr>
        <p:txBody>
          <a:bodyPr>
            <a:normAutofit/>
          </a:bodyPr>
          <a:lstStyle/>
          <a:p>
            <a:r>
              <a:rPr lang="en-US" dirty="0" smtClean="0"/>
              <a:t>History of HTML</a:t>
            </a:r>
            <a:endParaRPr lang="en-US" dirty="0"/>
          </a:p>
        </p:txBody>
      </p:sp>
      <p:sp>
        <p:nvSpPr>
          <p:cNvPr id="3" name="Content Placeholder 2"/>
          <p:cNvSpPr>
            <a:spLocks noGrp="1"/>
          </p:cNvSpPr>
          <p:nvPr>
            <p:ph idx="1"/>
          </p:nvPr>
        </p:nvSpPr>
        <p:spPr>
          <a:xfrm>
            <a:off x="274320" y="1066800"/>
            <a:ext cx="8595360" cy="5562600"/>
          </a:xfrm>
        </p:spPr>
        <p:txBody>
          <a:bodyPr>
            <a:normAutofit fontScale="70000" lnSpcReduction="20000"/>
          </a:bodyPr>
          <a:lstStyle/>
          <a:p>
            <a:r>
              <a:rPr lang="en-US" dirty="0"/>
              <a:t>Developed by Tim Berners-Lee in </a:t>
            </a:r>
            <a:r>
              <a:rPr lang="en-US" dirty="0" smtClean="0"/>
              <a:t>1990, HTML </a:t>
            </a:r>
            <a:r>
              <a:rPr lang="en-US" dirty="0"/>
              <a:t>is short for </a:t>
            </a:r>
            <a:r>
              <a:rPr lang="en-US" b="1" u="sng" dirty="0" smtClean="0"/>
              <a:t>Hypertext </a:t>
            </a:r>
            <a:r>
              <a:rPr lang="en-US" b="1" u="sng" dirty="0"/>
              <a:t>Markup Language </a:t>
            </a:r>
            <a:r>
              <a:rPr lang="en-US" dirty="0"/>
              <a:t>and is a language used to create electronic documents, especially pages on the World Wide Web that contain connections called hyperlinks to other pages. </a:t>
            </a:r>
            <a:endParaRPr lang="en-US" dirty="0" smtClean="0"/>
          </a:p>
          <a:p>
            <a:endParaRPr lang="en-US" dirty="0" smtClean="0"/>
          </a:p>
          <a:p>
            <a:r>
              <a:rPr lang="en-US" dirty="0" smtClean="0"/>
              <a:t>This system </a:t>
            </a:r>
            <a:r>
              <a:rPr lang="en-US" dirty="0"/>
              <a:t>of interconnected hypertext documents </a:t>
            </a:r>
            <a:r>
              <a:rPr lang="en-US" dirty="0" smtClean="0"/>
              <a:t>allows </a:t>
            </a:r>
            <a:r>
              <a:rPr lang="en-US" dirty="0"/>
              <a:t>users to easily navigate from one topic to </a:t>
            </a:r>
            <a:r>
              <a:rPr lang="en-US" dirty="0" smtClean="0"/>
              <a:t>another</a:t>
            </a:r>
          </a:p>
          <a:p>
            <a:endParaRPr lang="en-US" dirty="0"/>
          </a:p>
          <a:p>
            <a:r>
              <a:rPr lang="en-US" b="1" u="sng" dirty="0"/>
              <a:t>Hypertext</a:t>
            </a:r>
            <a:r>
              <a:rPr lang="en-US" dirty="0"/>
              <a:t> is a method of organizing information that gives the reader control over the order in which the information is presented</a:t>
            </a:r>
          </a:p>
          <a:p>
            <a:endParaRPr lang="en-US" dirty="0" smtClean="0"/>
          </a:p>
          <a:p>
            <a:r>
              <a:rPr lang="en-US" dirty="0" smtClean="0"/>
              <a:t>Every </a:t>
            </a:r>
            <a:r>
              <a:rPr lang="en-US" dirty="0"/>
              <a:t>web page you see on the Internet, </a:t>
            </a:r>
            <a:r>
              <a:rPr lang="en-US" dirty="0" smtClean="0"/>
              <a:t>contains </a:t>
            </a:r>
            <a:r>
              <a:rPr lang="en-US" dirty="0"/>
              <a:t>HTML code that helps format and show text and images in an easy to read </a:t>
            </a:r>
            <a:r>
              <a:rPr lang="en-US" dirty="0" smtClean="0"/>
              <a:t>format.</a:t>
            </a:r>
          </a:p>
          <a:p>
            <a:endParaRPr lang="en-US" dirty="0"/>
          </a:p>
          <a:p>
            <a:r>
              <a:rPr lang="en-US" dirty="0" smtClean="0"/>
              <a:t>Without </a:t>
            </a:r>
            <a:r>
              <a:rPr lang="en-US" dirty="0"/>
              <a:t>HTML a browser would not know how to format a page and would only display plain text with no formatting that contained no links. </a:t>
            </a:r>
            <a:r>
              <a:rPr lang="en-US" dirty="0" smtClean="0"/>
              <a:t>On the next slide </a:t>
            </a:r>
            <a:r>
              <a:rPr lang="en-US" dirty="0"/>
              <a:t>is an example of a basic web page in HTML code. </a:t>
            </a:r>
          </a:p>
        </p:txBody>
      </p:sp>
    </p:spTree>
    <p:extLst>
      <p:ext uri="{BB962C8B-B14F-4D97-AF65-F5344CB8AC3E}">
        <p14:creationId xmlns:p14="http://schemas.microsoft.com/office/powerpoint/2010/main" val="101573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1066800" cy="5562600"/>
          </a:xfrm>
        </p:spPr>
        <p:txBody>
          <a:bodyPr vert="vert270">
            <a:normAutofit/>
          </a:bodyPr>
          <a:lstStyle/>
          <a:p>
            <a:r>
              <a:rPr lang="en-US" dirty="0" smtClean="0"/>
              <a:t>HTML Example</a:t>
            </a:r>
            <a:endParaRPr lang="en-US" dirty="0"/>
          </a:p>
        </p:txBody>
      </p:sp>
      <p:pic>
        <p:nvPicPr>
          <p:cNvPr id="4" name="Content Placeholder 3" descr="Screen Clipping"/>
          <p:cNvPicPr>
            <a:picLocks noGrp="1" noChangeAspect="1"/>
          </p:cNvPicPr>
          <p:nvPr>
            <p:ph idx="1"/>
          </p:nvPr>
        </p:nvPicPr>
        <p:blipFill rotWithShape="1">
          <a:blip r:embed="rId2">
            <a:extLst>
              <a:ext uri="{28A0092B-C50C-407E-A947-70E740481C1C}">
                <a14:useLocalDpi xmlns:a14="http://schemas.microsoft.com/office/drawing/2010/main" val="0"/>
              </a:ext>
            </a:extLst>
          </a:blip>
          <a:srcRect r="58564"/>
          <a:stretch/>
        </p:blipFill>
        <p:spPr>
          <a:xfrm>
            <a:off x="1295400" y="304800"/>
            <a:ext cx="2590800" cy="2553870"/>
          </a:xfrm>
        </p:spPr>
      </p:pic>
      <p:pic>
        <p:nvPicPr>
          <p:cNvPr id="5" name="Picture 4" descr="http://www.w3schools.com/html/default.asp - Original Sour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2514600"/>
            <a:ext cx="6019800" cy="4056821"/>
          </a:xfrm>
          <a:prstGeom prst="rect">
            <a:avLst/>
          </a:prstGeom>
        </p:spPr>
      </p:pic>
    </p:spTree>
    <p:extLst>
      <p:ext uri="{BB962C8B-B14F-4D97-AF65-F5344CB8AC3E}">
        <p14:creationId xmlns:p14="http://schemas.microsoft.com/office/powerpoint/2010/main" val="484953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of Web Pages</a:t>
            </a:r>
            <a:endParaRPr lang="en-US" dirty="0"/>
          </a:p>
        </p:txBody>
      </p:sp>
      <p:sp>
        <p:nvSpPr>
          <p:cNvPr id="3" name="Content Placeholder 2"/>
          <p:cNvSpPr>
            <a:spLocks noGrp="1"/>
          </p:cNvSpPr>
          <p:nvPr>
            <p:ph idx="1"/>
          </p:nvPr>
        </p:nvSpPr>
        <p:spPr>
          <a:xfrm>
            <a:off x="274320" y="1752600"/>
            <a:ext cx="8595360" cy="4483608"/>
          </a:xfrm>
        </p:spPr>
        <p:txBody>
          <a:bodyPr>
            <a:normAutofit fontScale="92500" lnSpcReduction="10000"/>
          </a:bodyPr>
          <a:lstStyle/>
          <a:p>
            <a:r>
              <a:rPr lang="en-US" sz="4000" dirty="0" smtClean="0"/>
              <a:t>Visit the first Web Page created by Timothy and researchers at the CERN laboratory. </a:t>
            </a:r>
          </a:p>
          <a:p>
            <a:endParaRPr lang="en-US" sz="4000" dirty="0"/>
          </a:p>
          <a:p>
            <a:r>
              <a:rPr lang="en-US" sz="4000" dirty="0" smtClean="0">
                <a:hlinkClick r:id="rId2"/>
              </a:rPr>
              <a:t>The Birth of the Web</a:t>
            </a:r>
            <a:endParaRPr lang="en-US" sz="4000" dirty="0" smtClean="0"/>
          </a:p>
          <a:p>
            <a:endParaRPr lang="en-US" sz="4000" dirty="0"/>
          </a:p>
          <a:p>
            <a:r>
              <a:rPr lang="en-US" sz="4000" dirty="0" smtClean="0"/>
              <a:t>Thoughts??</a:t>
            </a:r>
            <a:endParaRPr lang="en-US" sz="4000" dirty="0"/>
          </a:p>
        </p:txBody>
      </p:sp>
    </p:spTree>
    <p:extLst>
      <p:ext uri="{BB962C8B-B14F-4D97-AF65-F5344CB8AC3E}">
        <p14:creationId xmlns:p14="http://schemas.microsoft.com/office/powerpoint/2010/main" val="2729943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Hypertext Documents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key to hypertext is the use of </a:t>
            </a:r>
            <a:r>
              <a:rPr lang="en-US" b="1" u="sng" dirty="0"/>
              <a:t>links</a:t>
            </a:r>
            <a:r>
              <a:rPr lang="en-US" dirty="0"/>
              <a:t>, which are the elements in a hypertext document that allow you to jump from one topic or document to another</a:t>
            </a:r>
          </a:p>
          <a:p>
            <a:r>
              <a:rPr lang="en-US" dirty="0"/>
              <a:t>A link may point to another section of the same document, or to another document entirely</a:t>
            </a:r>
          </a:p>
          <a:p>
            <a:r>
              <a:rPr lang="en-US" dirty="0"/>
              <a:t>A link can open a document on your computer, or through the Internet, a document on a computer anywhere in the world</a:t>
            </a:r>
          </a:p>
          <a:p>
            <a:endParaRPr lang="en-US" dirty="0"/>
          </a:p>
        </p:txBody>
      </p:sp>
    </p:spTree>
    <p:extLst>
      <p:ext uri="{BB962C8B-B14F-4D97-AF65-F5344CB8AC3E}">
        <p14:creationId xmlns:p14="http://schemas.microsoft.com/office/powerpoint/2010/main" val="3389596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fontScale="90000"/>
          </a:bodyPr>
          <a:lstStyle/>
          <a:p>
            <a:r>
              <a:rPr lang="en-US" dirty="0" smtClean="0"/>
              <a:t>History of Web Page Development</a:t>
            </a:r>
            <a:endParaRPr lang="en-US" dirty="0"/>
          </a:p>
        </p:txBody>
      </p:sp>
      <p:sp>
        <p:nvSpPr>
          <p:cNvPr id="3" name="Content Placeholder 2"/>
          <p:cNvSpPr>
            <a:spLocks noGrp="1"/>
          </p:cNvSpPr>
          <p:nvPr>
            <p:ph idx="1"/>
          </p:nvPr>
        </p:nvSpPr>
        <p:spPr/>
        <p:txBody>
          <a:bodyPr/>
          <a:lstStyle/>
          <a:p>
            <a:r>
              <a:rPr lang="en-US" dirty="0"/>
              <a:t>Browser Wars</a:t>
            </a:r>
          </a:p>
          <a:p>
            <a:r>
              <a:rPr lang="en-US" dirty="0"/>
              <a:t>In the early years of HTML, Web developers were free to define and modify HTML in whatever ways they thought best </a:t>
            </a:r>
          </a:p>
          <a:p>
            <a:r>
              <a:rPr lang="en-US" dirty="0"/>
              <a:t>Competing browsers introduced some differences in the </a:t>
            </a:r>
            <a:r>
              <a:rPr lang="en-US" dirty="0" smtClean="0"/>
              <a:t>language. </a:t>
            </a:r>
            <a:r>
              <a:rPr lang="en-US" dirty="0"/>
              <a:t>The changes were called </a:t>
            </a:r>
            <a:r>
              <a:rPr lang="en-US" dirty="0" smtClean="0"/>
              <a:t>extensions.</a:t>
            </a:r>
            <a:endParaRPr lang="en-US" dirty="0"/>
          </a:p>
          <a:p>
            <a:endParaRPr lang="en-US" dirty="0"/>
          </a:p>
        </p:txBody>
      </p:sp>
    </p:spTree>
    <p:extLst>
      <p:ext uri="{BB962C8B-B14F-4D97-AF65-F5344CB8AC3E}">
        <p14:creationId xmlns:p14="http://schemas.microsoft.com/office/powerpoint/2010/main" val="2580775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91550" cy="1066801"/>
          </a:xfrm>
        </p:spPr>
        <p:txBody>
          <a:bodyPr/>
          <a:lstStyle/>
          <a:p>
            <a:r>
              <a:rPr lang="en-US" dirty="0"/>
              <a:t>History of Web Page Development</a:t>
            </a:r>
          </a:p>
        </p:txBody>
      </p:sp>
      <p:sp>
        <p:nvSpPr>
          <p:cNvPr id="3" name="Content Placeholder 2"/>
          <p:cNvSpPr>
            <a:spLocks noGrp="1"/>
          </p:cNvSpPr>
          <p:nvPr>
            <p:ph idx="1"/>
          </p:nvPr>
        </p:nvSpPr>
        <p:spPr/>
        <p:txBody>
          <a:bodyPr>
            <a:normAutofit fontScale="85000" lnSpcReduction="10000"/>
          </a:bodyPr>
          <a:lstStyle/>
          <a:p>
            <a:r>
              <a:rPr lang="en-US" dirty="0"/>
              <a:t>A group of Web developers, programmers, and authors called the World Wide Web Consortium, or the W3C, created a set of standards or specifications that all browser manufacturers were to </a:t>
            </a:r>
            <a:r>
              <a:rPr lang="en-US" dirty="0" smtClean="0"/>
              <a:t>follow</a:t>
            </a:r>
          </a:p>
          <a:p>
            <a:endParaRPr lang="en-US" dirty="0"/>
          </a:p>
          <a:p>
            <a:r>
              <a:rPr lang="en-US" dirty="0"/>
              <a:t>The W3C has no enforcement </a:t>
            </a:r>
            <a:r>
              <a:rPr lang="en-US" dirty="0" smtClean="0"/>
              <a:t>power</a:t>
            </a:r>
          </a:p>
          <a:p>
            <a:endParaRPr lang="en-US" dirty="0"/>
          </a:p>
          <a:p>
            <a:r>
              <a:rPr lang="en-US" dirty="0"/>
              <a:t>The recommendations of the W3C are usually followed since a uniform approach to Web page creation is beneficial to everyone</a:t>
            </a:r>
          </a:p>
          <a:p>
            <a:endParaRPr lang="en-US" dirty="0"/>
          </a:p>
        </p:txBody>
      </p:sp>
    </p:spTree>
    <p:extLst>
      <p:ext uri="{BB962C8B-B14F-4D97-AF65-F5344CB8AC3E}">
        <p14:creationId xmlns:p14="http://schemas.microsoft.com/office/powerpoint/2010/main" val="394606145"/>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106</TotalTime>
  <Words>663</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Developing a Basic Web Page</vt:lpstr>
      <vt:lpstr>History of the World Wide Web</vt:lpstr>
      <vt:lpstr>History of the World Wide Web</vt:lpstr>
      <vt:lpstr>History of HTML</vt:lpstr>
      <vt:lpstr>HTML Example</vt:lpstr>
      <vt:lpstr>The Beginning of Web Pages</vt:lpstr>
      <vt:lpstr>Hypertext Documents</vt:lpstr>
      <vt:lpstr>History of Web Page Development</vt:lpstr>
      <vt:lpstr>History of Web Page Development</vt:lpstr>
      <vt:lpstr>HTML FACTS</vt:lpstr>
      <vt:lpstr>What makes a Website        or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Basic Web Page</dc:title>
  <dc:creator>Meagan Noble</dc:creator>
  <cp:lastModifiedBy>Meagan Noble</cp:lastModifiedBy>
  <cp:revision>10</cp:revision>
  <dcterms:created xsi:type="dcterms:W3CDTF">2013-02-19T23:37:47Z</dcterms:created>
  <dcterms:modified xsi:type="dcterms:W3CDTF">2014-01-05T20:34:26Z</dcterms:modified>
</cp:coreProperties>
</file>